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9" r:id="rId7"/>
    <p:sldId id="259" r:id="rId8"/>
    <p:sldId id="267" r:id="rId9"/>
    <p:sldId id="268" r:id="rId10"/>
    <p:sldId id="263" r:id="rId11"/>
    <p:sldId id="261" r:id="rId12"/>
    <p:sldId id="262" r:id="rId13"/>
    <p:sldId id="26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2"/>
    <p:restoredTop sz="96327"/>
  </p:normalViewPr>
  <p:slideViewPr>
    <p:cSldViewPr snapToGrid="0" snapToObjects="1">
      <p:cViewPr>
        <p:scale>
          <a:sx n="133" d="100"/>
          <a:sy n="133" d="100"/>
        </p:scale>
        <p:origin x="108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D4BD8-6396-4C43-80CA-DA3C9AAADB8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E856D1-04C4-4015-A2B7-EDE12B9A65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/>
            <a:t>Problem: students are always losing items on campus but there is no general space to post about found items or any items one is searching for.</a:t>
          </a:r>
          <a:endParaRPr lang="en-US"/>
        </a:p>
      </dgm:t>
    </dgm:pt>
    <dgm:pt modelId="{87FBC135-7A7D-4602-8A73-905B4F658128}" type="parTrans" cxnId="{B37E349D-F379-40BA-8877-E9AE57ABE5B5}">
      <dgm:prSet/>
      <dgm:spPr/>
      <dgm:t>
        <a:bodyPr/>
        <a:lstStyle/>
        <a:p>
          <a:endParaRPr lang="en-US"/>
        </a:p>
      </dgm:t>
    </dgm:pt>
    <dgm:pt modelId="{A872E77A-47FB-4FDA-A147-1F8B889660F6}" type="sibTrans" cxnId="{B37E349D-F379-40BA-8877-E9AE57ABE5B5}">
      <dgm:prSet/>
      <dgm:spPr/>
      <dgm:t>
        <a:bodyPr/>
        <a:lstStyle/>
        <a:p>
          <a:endParaRPr lang="en-US"/>
        </a:p>
      </dgm:t>
    </dgm:pt>
    <dgm:pt modelId="{A75B0B7C-A359-4F54-85D7-581BE5D3E8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/>
            <a:t>To create a school wide lost &amp;found program</a:t>
          </a:r>
          <a:endParaRPr lang="en-US"/>
        </a:p>
      </dgm:t>
    </dgm:pt>
    <dgm:pt modelId="{EC1E66FB-1B5F-4481-AF0E-223CEAFA7F7E}" type="parTrans" cxnId="{5D91AB16-D326-4B5E-99C2-D1B7C6995C72}">
      <dgm:prSet/>
      <dgm:spPr/>
      <dgm:t>
        <a:bodyPr/>
        <a:lstStyle/>
        <a:p>
          <a:endParaRPr lang="en-US"/>
        </a:p>
      </dgm:t>
    </dgm:pt>
    <dgm:pt modelId="{8862ABA2-2DC4-4228-ADD8-36A5F4C9743D}" type="sibTrans" cxnId="{5D91AB16-D326-4B5E-99C2-D1B7C6995C72}">
      <dgm:prSet/>
      <dgm:spPr/>
      <dgm:t>
        <a:bodyPr/>
        <a:lstStyle/>
        <a:p>
          <a:endParaRPr lang="en-US"/>
        </a:p>
      </dgm:t>
    </dgm:pt>
    <dgm:pt modelId="{8B886EBD-CE24-45A5-BC98-CBAD4240F2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/>
            <a:t>The goal is to make it available as a website and an app</a:t>
          </a:r>
          <a:endParaRPr lang="en-US"/>
        </a:p>
      </dgm:t>
    </dgm:pt>
    <dgm:pt modelId="{1B540B15-92D3-4D14-AA0B-4C8E2DCD91F7}" type="parTrans" cxnId="{3122C4BE-6DCA-4C48-88DD-604699B75332}">
      <dgm:prSet/>
      <dgm:spPr/>
      <dgm:t>
        <a:bodyPr/>
        <a:lstStyle/>
        <a:p>
          <a:endParaRPr lang="en-US"/>
        </a:p>
      </dgm:t>
    </dgm:pt>
    <dgm:pt modelId="{C27FB65D-B750-46DD-A374-9CAAC6FEA970}" type="sibTrans" cxnId="{3122C4BE-6DCA-4C48-88DD-604699B75332}">
      <dgm:prSet/>
      <dgm:spPr/>
      <dgm:t>
        <a:bodyPr/>
        <a:lstStyle/>
        <a:p>
          <a:endParaRPr lang="en-US"/>
        </a:p>
      </dgm:t>
    </dgm:pt>
    <dgm:pt modelId="{E1B21EFC-C0FB-49F9-9FA7-9D247AF34A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/>
            <a:t>To provide RPI students an effective platform to post founded items and lost items</a:t>
          </a:r>
          <a:endParaRPr lang="en-US"/>
        </a:p>
      </dgm:t>
    </dgm:pt>
    <dgm:pt modelId="{01000782-BFBA-4F65-A69F-A9DECB6B84DB}" type="parTrans" cxnId="{1BB2BDA4-FE82-476B-B41B-A73264A67FCE}">
      <dgm:prSet/>
      <dgm:spPr/>
      <dgm:t>
        <a:bodyPr/>
        <a:lstStyle/>
        <a:p>
          <a:endParaRPr lang="en-US"/>
        </a:p>
      </dgm:t>
    </dgm:pt>
    <dgm:pt modelId="{7DB3EF40-668C-4772-A523-DB035F650817}" type="sibTrans" cxnId="{1BB2BDA4-FE82-476B-B41B-A73264A67FCE}">
      <dgm:prSet/>
      <dgm:spPr/>
      <dgm:t>
        <a:bodyPr/>
        <a:lstStyle/>
        <a:p>
          <a:endParaRPr lang="en-US"/>
        </a:p>
      </dgm:t>
    </dgm:pt>
    <dgm:pt modelId="{3AD2B4B0-D2C9-4258-AE79-B3BE507FFA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/>
            <a:t>Easy access to make and track posts.</a:t>
          </a:r>
          <a:endParaRPr lang="en-US"/>
        </a:p>
      </dgm:t>
    </dgm:pt>
    <dgm:pt modelId="{34CC9288-FE84-4525-BE82-AB93278BB5D4}" type="parTrans" cxnId="{CA1F8168-2C7C-439F-94BC-AF7A95BA2528}">
      <dgm:prSet/>
      <dgm:spPr/>
      <dgm:t>
        <a:bodyPr/>
        <a:lstStyle/>
        <a:p>
          <a:endParaRPr lang="en-US"/>
        </a:p>
      </dgm:t>
    </dgm:pt>
    <dgm:pt modelId="{AB9F6412-0ECA-4856-8639-C247E09732BC}" type="sibTrans" cxnId="{CA1F8168-2C7C-439F-94BC-AF7A95BA2528}">
      <dgm:prSet/>
      <dgm:spPr/>
      <dgm:t>
        <a:bodyPr/>
        <a:lstStyle/>
        <a:p>
          <a:endParaRPr lang="en-US"/>
        </a:p>
      </dgm:t>
    </dgm:pt>
    <dgm:pt modelId="{31841D4E-713B-4AD0-ADA8-0D68AE038E50}" type="pres">
      <dgm:prSet presAssocID="{537D4BD8-6396-4C43-80CA-DA3C9AAADB85}" presName="root" presStyleCnt="0">
        <dgm:presLayoutVars>
          <dgm:dir/>
          <dgm:resizeHandles val="exact"/>
        </dgm:presLayoutVars>
      </dgm:prSet>
      <dgm:spPr/>
    </dgm:pt>
    <dgm:pt modelId="{D4D17028-9E51-4B26-9764-7AC5C571E8BC}" type="pres">
      <dgm:prSet presAssocID="{52E856D1-04C4-4015-A2B7-EDE12B9A65E3}" presName="compNode" presStyleCnt="0"/>
      <dgm:spPr/>
    </dgm:pt>
    <dgm:pt modelId="{144C3991-C929-46FB-A969-BA0CC7F1989A}" type="pres">
      <dgm:prSet presAssocID="{52E856D1-04C4-4015-A2B7-EDE12B9A65E3}" presName="iconBgRect" presStyleLbl="bgShp" presStyleIdx="0" presStyleCnt="5"/>
      <dgm:spPr/>
    </dgm:pt>
    <dgm:pt modelId="{E19F0CB6-222F-42AF-ACF9-BF1563FE837D}" type="pres">
      <dgm:prSet presAssocID="{52E856D1-04C4-4015-A2B7-EDE12B9A65E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教室"/>
        </a:ext>
      </dgm:extLst>
    </dgm:pt>
    <dgm:pt modelId="{339BD805-F145-4B0A-9DA8-3D816636B485}" type="pres">
      <dgm:prSet presAssocID="{52E856D1-04C4-4015-A2B7-EDE12B9A65E3}" presName="spaceRect" presStyleCnt="0"/>
      <dgm:spPr/>
    </dgm:pt>
    <dgm:pt modelId="{EB7CADAB-934F-4418-90C1-C6D818738EB0}" type="pres">
      <dgm:prSet presAssocID="{52E856D1-04C4-4015-A2B7-EDE12B9A65E3}" presName="textRect" presStyleLbl="revTx" presStyleIdx="0" presStyleCnt="5">
        <dgm:presLayoutVars>
          <dgm:chMax val="1"/>
          <dgm:chPref val="1"/>
        </dgm:presLayoutVars>
      </dgm:prSet>
      <dgm:spPr/>
    </dgm:pt>
    <dgm:pt modelId="{EBDE786B-72B6-4FB4-BDE2-DD8A4E707863}" type="pres">
      <dgm:prSet presAssocID="{A872E77A-47FB-4FDA-A147-1F8B889660F6}" presName="sibTrans" presStyleCnt="0"/>
      <dgm:spPr/>
    </dgm:pt>
    <dgm:pt modelId="{36E42B82-F311-4AD2-AB1F-6954B0ED2E0B}" type="pres">
      <dgm:prSet presAssocID="{A75B0B7C-A359-4F54-85D7-581BE5D3E892}" presName="compNode" presStyleCnt="0"/>
      <dgm:spPr/>
    </dgm:pt>
    <dgm:pt modelId="{59FE77B4-BE59-4DD5-A877-4BE1E83BC34C}" type="pres">
      <dgm:prSet presAssocID="{A75B0B7C-A359-4F54-85D7-581BE5D3E892}" presName="iconBgRect" presStyleLbl="bgShp" presStyleIdx="1" presStyleCnt="5"/>
      <dgm:spPr/>
    </dgm:pt>
    <dgm:pt modelId="{28BBF929-2F94-45E5-B309-5D7D58E42CFC}" type="pres">
      <dgm:prSet presAssocID="{A75B0B7C-A359-4F54-85D7-581BE5D3E8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学校"/>
        </a:ext>
      </dgm:extLst>
    </dgm:pt>
    <dgm:pt modelId="{6DD22923-F3B3-4FF2-B85D-BE62EB66F6AB}" type="pres">
      <dgm:prSet presAssocID="{A75B0B7C-A359-4F54-85D7-581BE5D3E892}" presName="spaceRect" presStyleCnt="0"/>
      <dgm:spPr/>
    </dgm:pt>
    <dgm:pt modelId="{777CBAF2-2CA1-477F-A185-CC9DB6340610}" type="pres">
      <dgm:prSet presAssocID="{A75B0B7C-A359-4F54-85D7-581BE5D3E892}" presName="textRect" presStyleLbl="revTx" presStyleIdx="1" presStyleCnt="5">
        <dgm:presLayoutVars>
          <dgm:chMax val="1"/>
          <dgm:chPref val="1"/>
        </dgm:presLayoutVars>
      </dgm:prSet>
      <dgm:spPr/>
    </dgm:pt>
    <dgm:pt modelId="{41952531-58D2-49F3-BBBB-331025679A8D}" type="pres">
      <dgm:prSet presAssocID="{8862ABA2-2DC4-4228-ADD8-36A5F4C9743D}" presName="sibTrans" presStyleCnt="0"/>
      <dgm:spPr/>
    </dgm:pt>
    <dgm:pt modelId="{11FF4467-9343-4FE2-ABC1-CD4B57B39812}" type="pres">
      <dgm:prSet presAssocID="{8B886EBD-CE24-45A5-BC98-CBAD4240F271}" presName="compNode" presStyleCnt="0"/>
      <dgm:spPr/>
    </dgm:pt>
    <dgm:pt modelId="{518CEC62-B6B9-443C-906F-6A37DE21B11C}" type="pres">
      <dgm:prSet presAssocID="{8B886EBD-CE24-45A5-BC98-CBAD4240F271}" presName="iconBgRect" presStyleLbl="bgShp" presStyleIdx="2" presStyleCnt="5"/>
      <dgm:spPr/>
    </dgm:pt>
    <dgm:pt modelId="{540A7E3E-D41F-4448-B977-52DA3D7BBF06}" type="pres">
      <dgm:prSet presAssocID="{8B886EBD-CE24-45A5-BC98-CBAD4240F27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B3C1A519-8C5E-41C3-9B2F-0BBD9589E305}" type="pres">
      <dgm:prSet presAssocID="{8B886EBD-CE24-45A5-BC98-CBAD4240F271}" presName="spaceRect" presStyleCnt="0"/>
      <dgm:spPr/>
    </dgm:pt>
    <dgm:pt modelId="{18E205B1-A476-4C91-B23C-2DAD6FA87EA7}" type="pres">
      <dgm:prSet presAssocID="{8B886EBD-CE24-45A5-BC98-CBAD4240F271}" presName="textRect" presStyleLbl="revTx" presStyleIdx="2" presStyleCnt="5">
        <dgm:presLayoutVars>
          <dgm:chMax val="1"/>
          <dgm:chPref val="1"/>
        </dgm:presLayoutVars>
      </dgm:prSet>
      <dgm:spPr/>
    </dgm:pt>
    <dgm:pt modelId="{F6DA0137-A19D-40ED-8488-61B3A1C142AF}" type="pres">
      <dgm:prSet presAssocID="{C27FB65D-B750-46DD-A374-9CAAC6FEA970}" presName="sibTrans" presStyleCnt="0"/>
      <dgm:spPr/>
    </dgm:pt>
    <dgm:pt modelId="{D0EFA107-2A3D-436E-8412-E2607DA8E5BD}" type="pres">
      <dgm:prSet presAssocID="{E1B21EFC-C0FB-49F9-9FA7-9D247AF34A95}" presName="compNode" presStyleCnt="0"/>
      <dgm:spPr/>
    </dgm:pt>
    <dgm:pt modelId="{667AD59A-831B-4A57-BD0F-572941154A2C}" type="pres">
      <dgm:prSet presAssocID="{E1B21EFC-C0FB-49F9-9FA7-9D247AF34A95}" presName="iconBgRect" presStyleLbl="bgShp" presStyleIdx="3" presStyleCnt="5"/>
      <dgm:spPr/>
    </dgm:pt>
    <dgm:pt modelId="{C619879A-7770-474C-90E1-8E01884FD874}" type="pres">
      <dgm:prSet presAssocID="{E1B21EFC-C0FB-49F9-9FA7-9D247AF34A9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用户"/>
        </a:ext>
      </dgm:extLst>
    </dgm:pt>
    <dgm:pt modelId="{2A68360A-8FCF-4C1B-A245-16B26CA32CBC}" type="pres">
      <dgm:prSet presAssocID="{E1B21EFC-C0FB-49F9-9FA7-9D247AF34A95}" presName="spaceRect" presStyleCnt="0"/>
      <dgm:spPr/>
    </dgm:pt>
    <dgm:pt modelId="{A1606FCC-FD2C-4A93-BE15-C5BCB5FF59DC}" type="pres">
      <dgm:prSet presAssocID="{E1B21EFC-C0FB-49F9-9FA7-9D247AF34A95}" presName="textRect" presStyleLbl="revTx" presStyleIdx="3" presStyleCnt="5">
        <dgm:presLayoutVars>
          <dgm:chMax val="1"/>
          <dgm:chPref val="1"/>
        </dgm:presLayoutVars>
      </dgm:prSet>
      <dgm:spPr/>
    </dgm:pt>
    <dgm:pt modelId="{2CCB3929-C15E-4B01-ADC8-CD899D275AAD}" type="pres">
      <dgm:prSet presAssocID="{7DB3EF40-668C-4772-A523-DB035F650817}" presName="sibTrans" presStyleCnt="0"/>
      <dgm:spPr/>
    </dgm:pt>
    <dgm:pt modelId="{A92A5B3B-1A9A-4B1A-9604-2849832703A6}" type="pres">
      <dgm:prSet presAssocID="{3AD2B4B0-D2C9-4258-AE79-B3BE507FFA41}" presName="compNode" presStyleCnt="0"/>
      <dgm:spPr/>
    </dgm:pt>
    <dgm:pt modelId="{9CB8CE07-BA6E-44D9-8569-D113890754E1}" type="pres">
      <dgm:prSet presAssocID="{3AD2B4B0-D2C9-4258-AE79-B3BE507FFA41}" presName="iconBgRect" presStyleLbl="bgShp" presStyleIdx="4" presStyleCnt="5"/>
      <dgm:spPr/>
    </dgm:pt>
    <dgm:pt modelId="{2FB59FBB-FCDE-4C29-89E0-E615D28EA8AA}" type="pres">
      <dgm:prSet presAssocID="{3AD2B4B0-D2C9-4258-AE79-B3BE507FFA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方向"/>
        </a:ext>
      </dgm:extLst>
    </dgm:pt>
    <dgm:pt modelId="{945FD516-FE76-4985-A1FC-894F29D67F41}" type="pres">
      <dgm:prSet presAssocID="{3AD2B4B0-D2C9-4258-AE79-B3BE507FFA41}" presName="spaceRect" presStyleCnt="0"/>
      <dgm:spPr/>
    </dgm:pt>
    <dgm:pt modelId="{BFB680B8-7008-4BAB-8040-111081B2EA39}" type="pres">
      <dgm:prSet presAssocID="{3AD2B4B0-D2C9-4258-AE79-B3BE507FFA4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91AB16-D326-4B5E-99C2-D1B7C6995C72}" srcId="{537D4BD8-6396-4C43-80CA-DA3C9AAADB85}" destId="{A75B0B7C-A359-4F54-85D7-581BE5D3E892}" srcOrd="1" destOrd="0" parTransId="{EC1E66FB-1B5F-4481-AF0E-223CEAFA7F7E}" sibTransId="{8862ABA2-2DC4-4228-ADD8-36A5F4C9743D}"/>
    <dgm:cxn modelId="{7F8F8555-CC63-4E2C-95AE-2C6217048384}" type="presOf" srcId="{3AD2B4B0-D2C9-4258-AE79-B3BE507FFA41}" destId="{BFB680B8-7008-4BAB-8040-111081B2EA39}" srcOrd="0" destOrd="0" presId="urn:microsoft.com/office/officeart/2018/5/layout/IconCircleLabelList"/>
    <dgm:cxn modelId="{CA1F8168-2C7C-439F-94BC-AF7A95BA2528}" srcId="{537D4BD8-6396-4C43-80CA-DA3C9AAADB85}" destId="{3AD2B4B0-D2C9-4258-AE79-B3BE507FFA41}" srcOrd="4" destOrd="0" parTransId="{34CC9288-FE84-4525-BE82-AB93278BB5D4}" sibTransId="{AB9F6412-0ECA-4856-8639-C247E09732BC}"/>
    <dgm:cxn modelId="{06223D7D-889F-4524-A72F-775DEF6BB2D8}" type="presOf" srcId="{A75B0B7C-A359-4F54-85D7-581BE5D3E892}" destId="{777CBAF2-2CA1-477F-A185-CC9DB6340610}" srcOrd="0" destOrd="0" presId="urn:microsoft.com/office/officeart/2018/5/layout/IconCircleLabelList"/>
    <dgm:cxn modelId="{B37E349D-F379-40BA-8877-E9AE57ABE5B5}" srcId="{537D4BD8-6396-4C43-80CA-DA3C9AAADB85}" destId="{52E856D1-04C4-4015-A2B7-EDE12B9A65E3}" srcOrd="0" destOrd="0" parTransId="{87FBC135-7A7D-4602-8A73-905B4F658128}" sibTransId="{A872E77A-47FB-4FDA-A147-1F8B889660F6}"/>
    <dgm:cxn modelId="{A69A18A2-8660-4D88-A720-BF8B9C966156}" type="presOf" srcId="{52E856D1-04C4-4015-A2B7-EDE12B9A65E3}" destId="{EB7CADAB-934F-4418-90C1-C6D818738EB0}" srcOrd="0" destOrd="0" presId="urn:microsoft.com/office/officeart/2018/5/layout/IconCircleLabelList"/>
    <dgm:cxn modelId="{1BB2BDA4-FE82-476B-B41B-A73264A67FCE}" srcId="{537D4BD8-6396-4C43-80CA-DA3C9AAADB85}" destId="{E1B21EFC-C0FB-49F9-9FA7-9D247AF34A95}" srcOrd="3" destOrd="0" parTransId="{01000782-BFBA-4F65-A69F-A9DECB6B84DB}" sibTransId="{7DB3EF40-668C-4772-A523-DB035F650817}"/>
    <dgm:cxn modelId="{4360F4AA-BCBB-47E0-B723-89DA02842121}" type="presOf" srcId="{E1B21EFC-C0FB-49F9-9FA7-9D247AF34A95}" destId="{A1606FCC-FD2C-4A93-BE15-C5BCB5FF59DC}" srcOrd="0" destOrd="0" presId="urn:microsoft.com/office/officeart/2018/5/layout/IconCircleLabelList"/>
    <dgm:cxn modelId="{3122C4BE-6DCA-4C48-88DD-604699B75332}" srcId="{537D4BD8-6396-4C43-80CA-DA3C9AAADB85}" destId="{8B886EBD-CE24-45A5-BC98-CBAD4240F271}" srcOrd="2" destOrd="0" parTransId="{1B540B15-92D3-4D14-AA0B-4C8E2DCD91F7}" sibTransId="{C27FB65D-B750-46DD-A374-9CAAC6FEA970}"/>
    <dgm:cxn modelId="{27E296DF-8DBE-4EA8-8889-6C01A91AD615}" type="presOf" srcId="{8B886EBD-CE24-45A5-BC98-CBAD4240F271}" destId="{18E205B1-A476-4C91-B23C-2DAD6FA87EA7}" srcOrd="0" destOrd="0" presId="urn:microsoft.com/office/officeart/2018/5/layout/IconCircleLabelList"/>
    <dgm:cxn modelId="{49C26BF3-1DB1-4782-A283-1956E43A89B3}" type="presOf" srcId="{537D4BD8-6396-4C43-80CA-DA3C9AAADB85}" destId="{31841D4E-713B-4AD0-ADA8-0D68AE038E50}" srcOrd="0" destOrd="0" presId="urn:microsoft.com/office/officeart/2018/5/layout/IconCircleLabelList"/>
    <dgm:cxn modelId="{D6D1ED3C-6895-4B02-A6B9-6910CF57588D}" type="presParOf" srcId="{31841D4E-713B-4AD0-ADA8-0D68AE038E50}" destId="{D4D17028-9E51-4B26-9764-7AC5C571E8BC}" srcOrd="0" destOrd="0" presId="urn:microsoft.com/office/officeart/2018/5/layout/IconCircleLabelList"/>
    <dgm:cxn modelId="{4E5D984F-3B80-4CAD-A443-C0FFAB56D23D}" type="presParOf" srcId="{D4D17028-9E51-4B26-9764-7AC5C571E8BC}" destId="{144C3991-C929-46FB-A969-BA0CC7F1989A}" srcOrd="0" destOrd="0" presId="urn:microsoft.com/office/officeart/2018/5/layout/IconCircleLabelList"/>
    <dgm:cxn modelId="{A53A3032-12CE-4B55-BAAA-13CD2EF8AE3B}" type="presParOf" srcId="{D4D17028-9E51-4B26-9764-7AC5C571E8BC}" destId="{E19F0CB6-222F-42AF-ACF9-BF1563FE837D}" srcOrd="1" destOrd="0" presId="urn:microsoft.com/office/officeart/2018/5/layout/IconCircleLabelList"/>
    <dgm:cxn modelId="{BD6649DA-F54B-4085-8C30-B9F788C48127}" type="presParOf" srcId="{D4D17028-9E51-4B26-9764-7AC5C571E8BC}" destId="{339BD805-F145-4B0A-9DA8-3D816636B485}" srcOrd="2" destOrd="0" presId="urn:microsoft.com/office/officeart/2018/5/layout/IconCircleLabelList"/>
    <dgm:cxn modelId="{62AA1DCB-DEF6-44C4-B75F-9236A826EEFC}" type="presParOf" srcId="{D4D17028-9E51-4B26-9764-7AC5C571E8BC}" destId="{EB7CADAB-934F-4418-90C1-C6D818738EB0}" srcOrd="3" destOrd="0" presId="urn:microsoft.com/office/officeart/2018/5/layout/IconCircleLabelList"/>
    <dgm:cxn modelId="{CEB03EE4-AA95-4697-A8E2-7C01E655FEDE}" type="presParOf" srcId="{31841D4E-713B-4AD0-ADA8-0D68AE038E50}" destId="{EBDE786B-72B6-4FB4-BDE2-DD8A4E707863}" srcOrd="1" destOrd="0" presId="urn:microsoft.com/office/officeart/2018/5/layout/IconCircleLabelList"/>
    <dgm:cxn modelId="{1FA38EFC-7404-462E-9D30-74CC43DCE625}" type="presParOf" srcId="{31841D4E-713B-4AD0-ADA8-0D68AE038E50}" destId="{36E42B82-F311-4AD2-AB1F-6954B0ED2E0B}" srcOrd="2" destOrd="0" presId="urn:microsoft.com/office/officeart/2018/5/layout/IconCircleLabelList"/>
    <dgm:cxn modelId="{49086D13-2196-42F9-BA24-F522860B6E4B}" type="presParOf" srcId="{36E42B82-F311-4AD2-AB1F-6954B0ED2E0B}" destId="{59FE77B4-BE59-4DD5-A877-4BE1E83BC34C}" srcOrd="0" destOrd="0" presId="urn:microsoft.com/office/officeart/2018/5/layout/IconCircleLabelList"/>
    <dgm:cxn modelId="{4D396F0B-31BC-4944-9BEA-7D32D5264185}" type="presParOf" srcId="{36E42B82-F311-4AD2-AB1F-6954B0ED2E0B}" destId="{28BBF929-2F94-45E5-B309-5D7D58E42CFC}" srcOrd="1" destOrd="0" presId="urn:microsoft.com/office/officeart/2018/5/layout/IconCircleLabelList"/>
    <dgm:cxn modelId="{EEF5CC35-F247-4EAD-A281-730E7E944A42}" type="presParOf" srcId="{36E42B82-F311-4AD2-AB1F-6954B0ED2E0B}" destId="{6DD22923-F3B3-4FF2-B85D-BE62EB66F6AB}" srcOrd="2" destOrd="0" presId="urn:microsoft.com/office/officeart/2018/5/layout/IconCircleLabelList"/>
    <dgm:cxn modelId="{F1078C94-01D2-4733-B352-0BBAC641421D}" type="presParOf" srcId="{36E42B82-F311-4AD2-AB1F-6954B0ED2E0B}" destId="{777CBAF2-2CA1-477F-A185-CC9DB6340610}" srcOrd="3" destOrd="0" presId="urn:microsoft.com/office/officeart/2018/5/layout/IconCircleLabelList"/>
    <dgm:cxn modelId="{5D7D1384-08A9-4ACD-89A1-62C865DC4651}" type="presParOf" srcId="{31841D4E-713B-4AD0-ADA8-0D68AE038E50}" destId="{41952531-58D2-49F3-BBBB-331025679A8D}" srcOrd="3" destOrd="0" presId="urn:microsoft.com/office/officeart/2018/5/layout/IconCircleLabelList"/>
    <dgm:cxn modelId="{6C653514-B302-410B-9D4C-E7001998814A}" type="presParOf" srcId="{31841D4E-713B-4AD0-ADA8-0D68AE038E50}" destId="{11FF4467-9343-4FE2-ABC1-CD4B57B39812}" srcOrd="4" destOrd="0" presId="urn:microsoft.com/office/officeart/2018/5/layout/IconCircleLabelList"/>
    <dgm:cxn modelId="{32D9BC79-5FF8-40E3-8A2B-88CA006524FE}" type="presParOf" srcId="{11FF4467-9343-4FE2-ABC1-CD4B57B39812}" destId="{518CEC62-B6B9-443C-906F-6A37DE21B11C}" srcOrd="0" destOrd="0" presId="urn:microsoft.com/office/officeart/2018/5/layout/IconCircleLabelList"/>
    <dgm:cxn modelId="{21D1BC2E-7DCF-4DAD-B145-8363EA1E4500}" type="presParOf" srcId="{11FF4467-9343-4FE2-ABC1-CD4B57B39812}" destId="{540A7E3E-D41F-4448-B977-52DA3D7BBF06}" srcOrd="1" destOrd="0" presId="urn:microsoft.com/office/officeart/2018/5/layout/IconCircleLabelList"/>
    <dgm:cxn modelId="{FAC08FA8-54D5-47EA-BAD6-E561B4A477E1}" type="presParOf" srcId="{11FF4467-9343-4FE2-ABC1-CD4B57B39812}" destId="{B3C1A519-8C5E-41C3-9B2F-0BBD9589E305}" srcOrd="2" destOrd="0" presId="urn:microsoft.com/office/officeart/2018/5/layout/IconCircleLabelList"/>
    <dgm:cxn modelId="{E54FC198-DF29-40BC-BB40-A36038E42490}" type="presParOf" srcId="{11FF4467-9343-4FE2-ABC1-CD4B57B39812}" destId="{18E205B1-A476-4C91-B23C-2DAD6FA87EA7}" srcOrd="3" destOrd="0" presId="urn:microsoft.com/office/officeart/2018/5/layout/IconCircleLabelList"/>
    <dgm:cxn modelId="{200F2EFF-959B-4980-9B88-26FE495EEB12}" type="presParOf" srcId="{31841D4E-713B-4AD0-ADA8-0D68AE038E50}" destId="{F6DA0137-A19D-40ED-8488-61B3A1C142AF}" srcOrd="5" destOrd="0" presId="urn:microsoft.com/office/officeart/2018/5/layout/IconCircleLabelList"/>
    <dgm:cxn modelId="{5660F628-774D-4725-8E1B-E24C434644E1}" type="presParOf" srcId="{31841D4E-713B-4AD0-ADA8-0D68AE038E50}" destId="{D0EFA107-2A3D-436E-8412-E2607DA8E5BD}" srcOrd="6" destOrd="0" presId="urn:microsoft.com/office/officeart/2018/5/layout/IconCircleLabelList"/>
    <dgm:cxn modelId="{357C4E50-0749-413A-9590-9BB406FF1D26}" type="presParOf" srcId="{D0EFA107-2A3D-436E-8412-E2607DA8E5BD}" destId="{667AD59A-831B-4A57-BD0F-572941154A2C}" srcOrd="0" destOrd="0" presId="urn:microsoft.com/office/officeart/2018/5/layout/IconCircleLabelList"/>
    <dgm:cxn modelId="{856EB044-0408-4F03-BD34-F8372E4A631B}" type="presParOf" srcId="{D0EFA107-2A3D-436E-8412-E2607DA8E5BD}" destId="{C619879A-7770-474C-90E1-8E01884FD874}" srcOrd="1" destOrd="0" presId="urn:microsoft.com/office/officeart/2018/5/layout/IconCircleLabelList"/>
    <dgm:cxn modelId="{3E1708FF-82CE-4E44-9A1E-4007FC32EAD5}" type="presParOf" srcId="{D0EFA107-2A3D-436E-8412-E2607DA8E5BD}" destId="{2A68360A-8FCF-4C1B-A245-16B26CA32CBC}" srcOrd="2" destOrd="0" presId="urn:microsoft.com/office/officeart/2018/5/layout/IconCircleLabelList"/>
    <dgm:cxn modelId="{B58BB276-A68D-4A9E-9DB6-8B5DC07AE911}" type="presParOf" srcId="{D0EFA107-2A3D-436E-8412-E2607DA8E5BD}" destId="{A1606FCC-FD2C-4A93-BE15-C5BCB5FF59DC}" srcOrd="3" destOrd="0" presId="urn:microsoft.com/office/officeart/2018/5/layout/IconCircleLabelList"/>
    <dgm:cxn modelId="{D4095181-04D6-4739-B550-A7C44D65E266}" type="presParOf" srcId="{31841D4E-713B-4AD0-ADA8-0D68AE038E50}" destId="{2CCB3929-C15E-4B01-ADC8-CD899D275AAD}" srcOrd="7" destOrd="0" presId="urn:microsoft.com/office/officeart/2018/5/layout/IconCircleLabelList"/>
    <dgm:cxn modelId="{FEF6E256-29DA-4F58-AED9-9A9A4E789DBF}" type="presParOf" srcId="{31841D4E-713B-4AD0-ADA8-0D68AE038E50}" destId="{A92A5B3B-1A9A-4B1A-9604-2849832703A6}" srcOrd="8" destOrd="0" presId="urn:microsoft.com/office/officeart/2018/5/layout/IconCircleLabelList"/>
    <dgm:cxn modelId="{541FD01A-CF46-4E73-A729-6551DB677931}" type="presParOf" srcId="{A92A5B3B-1A9A-4B1A-9604-2849832703A6}" destId="{9CB8CE07-BA6E-44D9-8569-D113890754E1}" srcOrd="0" destOrd="0" presId="urn:microsoft.com/office/officeart/2018/5/layout/IconCircleLabelList"/>
    <dgm:cxn modelId="{FC4EBA12-AE07-4E0D-A737-A0618A85971A}" type="presParOf" srcId="{A92A5B3B-1A9A-4B1A-9604-2849832703A6}" destId="{2FB59FBB-FCDE-4C29-89E0-E615D28EA8AA}" srcOrd="1" destOrd="0" presId="urn:microsoft.com/office/officeart/2018/5/layout/IconCircleLabelList"/>
    <dgm:cxn modelId="{09EBC082-E79E-41F9-8FD0-45243C5D996D}" type="presParOf" srcId="{A92A5B3B-1A9A-4B1A-9604-2849832703A6}" destId="{945FD516-FE76-4985-A1FC-894F29D67F41}" srcOrd="2" destOrd="0" presId="urn:microsoft.com/office/officeart/2018/5/layout/IconCircleLabelList"/>
    <dgm:cxn modelId="{510BE80C-9936-4684-A7BE-0CB50843E517}" type="presParOf" srcId="{A92A5B3B-1A9A-4B1A-9604-2849832703A6}" destId="{BFB680B8-7008-4BAB-8040-111081B2EA3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C3991-C929-46FB-A969-BA0CC7F1989A}">
      <dsp:nvSpPr>
        <dsp:cNvPr id="0" name=""/>
        <dsp:cNvSpPr/>
      </dsp:nvSpPr>
      <dsp:spPr>
        <a:xfrm>
          <a:off x="342010" y="281270"/>
          <a:ext cx="1059398" cy="105939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F0CB6-222F-42AF-ACF9-BF1563FE837D}">
      <dsp:nvSpPr>
        <dsp:cNvPr id="0" name=""/>
        <dsp:cNvSpPr/>
      </dsp:nvSpPr>
      <dsp:spPr>
        <a:xfrm>
          <a:off x="567784" y="507043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CADAB-934F-4418-90C1-C6D818738EB0}">
      <dsp:nvSpPr>
        <dsp:cNvPr id="0" name=""/>
        <dsp:cNvSpPr/>
      </dsp:nvSpPr>
      <dsp:spPr>
        <a:xfrm>
          <a:off x="3350" y="1670645"/>
          <a:ext cx="1736718" cy="1172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100" kern="1200"/>
            <a:t>Problem: students are always losing items on campus but there is no general space to post about found items or any items one is searching for.</a:t>
          </a:r>
          <a:endParaRPr lang="en-US" sz="1100" kern="1200"/>
        </a:p>
      </dsp:txBody>
      <dsp:txXfrm>
        <a:off x="3350" y="1670645"/>
        <a:ext cx="1736718" cy="1172285"/>
      </dsp:txXfrm>
    </dsp:sp>
    <dsp:sp modelId="{59FE77B4-BE59-4DD5-A877-4BE1E83BC34C}">
      <dsp:nvSpPr>
        <dsp:cNvPr id="0" name=""/>
        <dsp:cNvSpPr/>
      </dsp:nvSpPr>
      <dsp:spPr>
        <a:xfrm>
          <a:off x="2382655" y="281270"/>
          <a:ext cx="1059398" cy="105939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BF929-2F94-45E5-B309-5D7D58E42CFC}">
      <dsp:nvSpPr>
        <dsp:cNvPr id="0" name=""/>
        <dsp:cNvSpPr/>
      </dsp:nvSpPr>
      <dsp:spPr>
        <a:xfrm>
          <a:off x="2608428" y="507043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CBAF2-2CA1-477F-A185-CC9DB6340610}">
      <dsp:nvSpPr>
        <dsp:cNvPr id="0" name=""/>
        <dsp:cNvSpPr/>
      </dsp:nvSpPr>
      <dsp:spPr>
        <a:xfrm>
          <a:off x="2043995" y="1670645"/>
          <a:ext cx="1736718" cy="1172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100" kern="1200"/>
            <a:t>To create a school wide lost &amp;found program</a:t>
          </a:r>
          <a:endParaRPr lang="en-US" sz="1100" kern="1200"/>
        </a:p>
      </dsp:txBody>
      <dsp:txXfrm>
        <a:off x="2043995" y="1670645"/>
        <a:ext cx="1736718" cy="1172285"/>
      </dsp:txXfrm>
    </dsp:sp>
    <dsp:sp modelId="{518CEC62-B6B9-443C-906F-6A37DE21B11C}">
      <dsp:nvSpPr>
        <dsp:cNvPr id="0" name=""/>
        <dsp:cNvSpPr/>
      </dsp:nvSpPr>
      <dsp:spPr>
        <a:xfrm>
          <a:off x="4423299" y="281270"/>
          <a:ext cx="1059398" cy="105939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A7E3E-D41F-4448-B977-52DA3D7BBF06}">
      <dsp:nvSpPr>
        <dsp:cNvPr id="0" name=""/>
        <dsp:cNvSpPr/>
      </dsp:nvSpPr>
      <dsp:spPr>
        <a:xfrm>
          <a:off x="4649073" y="507043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205B1-A476-4C91-B23C-2DAD6FA87EA7}">
      <dsp:nvSpPr>
        <dsp:cNvPr id="0" name=""/>
        <dsp:cNvSpPr/>
      </dsp:nvSpPr>
      <dsp:spPr>
        <a:xfrm>
          <a:off x="4084639" y="1670645"/>
          <a:ext cx="1736718" cy="1172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100" kern="1200"/>
            <a:t>The goal is to make it available as a website and an app</a:t>
          </a:r>
          <a:endParaRPr lang="en-US" sz="1100" kern="1200"/>
        </a:p>
      </dsp:txBody>
      <dsp:txXfrm>
        <a:off x="4084639" y="1670645"/>
        <a:ext cx="1736718" cy="1172285"/>
      </dsp:txXfrm>
    </dsp:sp>
    <dsp:sp modelId="{667AD59A-831B-4A57-BD0F-572941154A2C}">
      <dsp:nvSpPr>
        <dsp:cNvPr id="0" name=""/>
        <dsp:cNvSpPr/>
      </dsp:nvSpPr>
      <dsp:spPr>
        <a:xfrm>
          <a:off x="6463944" y="281270"/>
          <a:ext cx="1059398" cy="105939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9879A-7770-474C-90E1-8E01884FD874}">
      <dsp:nvSpPr>
        <dsp:cNvPr id="0" name=""/>
        <dsp:cNvSpPr/>
      </dsp:nvSpPr>
      <dsp:spPr>
        <a:xfrm>
          <a:off x="6689717" y="507043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06FCC-FD2C-4A93-BE15-C5BCB5FF59DC}">
      <dsp:nvSpPr>
        <dsp:cNvPr id="0" name=""/>
        <dsp:cNvSpPr/>
      </dsp:nvSpPr>
      <dsp:spPr>
        <a:xfrm>
          <a:off x="6125284" y="1670645"/>
          <a:ext cx="1736718" cy="1172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100" kern="1200"/>
            <a:t>To provide RPI students an effective platform to post founded items and lost items</a:t>
          </a:r>
          <a:endParaRPr lang="en-US" sz="1100" kern="1200"/>
        </a:p>
      </dsp:txBody>
      <dsp:txXfrm>
        <a:off x="6125284" y="1670645"/>
        <a:ext cx="1736718" cy="1172285"/>
      </dsp:txXfrm>
    </dsp:sp>
    <dsp:sp modelId="{9CB8CE07-BA6E-44D9-8569-D113890754E1}">
      <dsp:nvSpPr>
        <dsp:cNvPr id="0" name=""/>
        <dsp:cNvSpPr/>
      </dsp:nvSpPr>
      <dsp:spPr>
        <a:xfrm>
          <a:off x="8504588" y="281270"/>
          <a:ext cx="1059398" cy="105939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59FBB-FCDE-4C29-89E0-E615D28EA8AA}">
      <dsp:nvSpPr>
        <dsp:cNvPr id="0" name=""/>
        <dsp:cNvSpPr/>
      </dsp:nvSpPr>
      <dsp:spPr>
        <a:xfrm>
          <a:off x="8730362" y="507043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680B8-7008-4BAB-8040-111081B2EA39}">
      <dsp:nvSpPr>
        <dsp:cNvPr id="0" name=""/>
        <dsp:cNvSpPr/>
      </dsp:nvSpPr>
      <dsp:spPr>
        <a:xfrm>
          <a:off x="8165928" y="1670645"/>
          <a:ext cx="1736718" cy="1172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100" kern="1200"/>
            <a:t>Easy access to make and track posts.</a:t>
          </a:r>
          <a:endParaRPr lang="en-US" sz="1100" kern="1200"/>
        </a:p>
      </dsp:txBody>
      <dsp:txXfrm>
        <a:off x="8165928" y="1670645"/>
        <a:ext cx="1736718" cy="1172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44ECF-4A6A-5B4B-817C-722FAF45F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630" y="4363271"/>
            <a:ext cx="10200986" cy="106680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The Lost Puck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ED7615-ECB5-BA47-ADC1-CA8F5AE40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262" y="5516211"/>
            <a:ext cx="9333722" cy="7222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800" dirty="0">
                <a:latin typeface="Cavolini" panose="020B0604020202020204" pitchFamily="34" charset="0"/>
                <a:cs typeface="Cavolini" panose="020B0604020202020204" pitchFamily="34" charset="0"/>
              </a:rPr>
              <a:t>Stellaris</a:t>
            </a:r>
          </a:p>
          <a:p>
            <a:pPr>
              <a:lnSpc>
                <a:spcPct val="90000"/>
              </a:lnSpc>
            </a:pPr>
            <a:r>
              <a:rPr kumimoji="1" lang="en-US" altLang="zh-CN" sz="1800" dirty="0"/>
              <a:t>Rex Yu, </a:t>
            </a:r>
            <a:r>
              <a:rPr kumimoji="1" lang="en-US" altLang="zh-CN" sz="1800" dirty="0" err="1"/>
              <a:t>Lubna</a:t>
            </a:r>
            <a:r>
              <a:rPr kumimoji="1" lang="en-US" altLang="zh-CN" sz="1800" dirty="0"/>
              <a:t>, Chloe, Paul</a:t>
            </a:r>
            <a:endParaRPr kumimoji="1" lang="zh-CN" altLang="en-US" sz="18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 descr="图片包含 徽标&#10;&#10;描述已自动生成">
            <a:extLst>
              <a:ext uri="{FF2B5EF4-FFF2-40B4-BE49-F238E27FC236}">
                <a16:creationId xmlns:a16="http://schemas.microsoft.com/office/drawing/2014/main" id="{8D03FF3E-0C1C-524A-BD23-52E9D4BB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985" y="640079"/>
            <a:ext cx="3155793" cy="3155793"/>
          </a:xfrm>
          <a:prstGeom prst="rect">
            <a:avLst/>
          </a:prstGeom>
        </p:spPr>
      </p:pic>
      <p:pic>
        <p:nvPicPr>
          <p:cNvPr id="7170" name="Picture 2" descr="College: Rensselaer Polytechnic Institute (RPI) on TeenLife">
            <a:extLst>
              <a:ext uri="{FF2B5EF4-FFF2-40B4-BE49-F238E27FC236}">
                <a16:creationId xmlns:a16="http://schemas.microsoft.com/office/drawing/2014/main" id="{2B578A1F-3312-8645-946C-0BD7768F7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0561" y="640080"/>
            <a:ext cx="3149114" cy="314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00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DC802-FEA4-0F42-A840-EAE8C45E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Interesting </a:t>
            </a:r>
            <a:r>
              <a:rPr kumimoji="1" lang="en-US" altLang="zh-CN" dirty="0" err="1"/>
              <a:t>techonologies</a:t>
            </a:r>
            <a:endParaRPr kumimoji="1" lang="zh-CN" altLang="en-US" dirty="0"/>
          </a:p>
        </p:txBody>
      </p:sp>
      <p:pic>
        <p:nvPicPr>
          <p:cNvPr id="6146" name="Picture 2" descr="Technology Icon - Download in Line Style">
            <a:extLst>
              <a:ext uri="{FF2B5EF4-FFF2-40B4-BE49-F238E27FC236}">
                <a16:creationId xmlns:a16="http://schemas.microsoft.com/office/drawing/2014/main" id="{21F124BD-CC4A-CE43-85CF-06A654E6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740" y="1621292"/>
            <a:ext cx="3416888" cy="341688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D184B7-24FA-594D-AB12-C9ADEDEFF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2400" dirty="0"/>
              <a:t>A reward system </a:t>
            </a:r>
          </a:p>
          <a:p>
            <a:pPr lvl="1">
              <a:lnSpc>
                <a:spcPct val="90000"/>
              </a:lnSpc>
            </a:pPr>
            <a:r>
              <a:rPr kumimoji="1" lang="en-US" altLang="zh-CN" sz="2400" dirty="0"/>
              <a:t>For users who have founded an item and gotten it back to the correct owner.</a:t>
            </a:r>
          </a:p>
          <a:p>
            <a:pPr lvl="1">
              <a:lnSpc>
                <a:spcPct val="90000"/>
              </a:lnSpc>
            </a:pPr>
            <a:r>
              <a:rPr kumimoji="1" lang="en-US" altLang="zh-CN" sz="2400" dirty="0"/>
              <a:t>Points system – users can accumulate points through continuous helpfulness and these point rating will appear with his post</a:t>
            </a:r>
          </a:p>
        </p:txBody>
      </p:sp>
    </p:spTree>
    <p:extLst>
      <p:ext uri="{BB962C8B-B14F-4D97-AF65-F5344CB8AC3E}">
        <p14:creationId xmlns:p14="http://schemas.microsoft.com/office/powerpoint/2010/main" val="264046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4FBEC-01F8-7446-B27D-4DA3EC61F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competitors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C22F1-DA2C-654B-B2A6-9180EDF5E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kumimoji="1" lang="en-US" altLang="zh-CN" dirty="0"/>
              <a:t>Few</a:t>
            </a:r>
          </a:p>
          <a:p>
            <a:r>
              <a:rPr kumimoji="1" lang="en-US" altLang="zh-CN" dirty="0"/>
              <a:t>A campus lost &amp; found in the Folsom Library but not quite useful as it costs time and a walk to put the founded item in there or search the box.</a:t>
            </a:r>
          </a:p>
          <a:p>
            <a:r>
              <a:rPr kumimoji="1" lang="en-US" altLang="zh-CN" dirty="0"/>
              <a:t>WebEx Teams Spaces </a:t>
            </a:r>
          </a:p>
          <a:p>
            <a:pPr lvl="1"/>
            <a:r>
              <a:rPr kumimoji="1" lang="en-US" altLang="zh-CN" dirty="0"/>
              <a:t>Effective for message sending</a:t>
            </a:r>
          </a:p>
          <a:p>
            <a:pPr lvl="1"/>
            <a:r>
              <a:rPr kumimoji="1" lang="en-US" altLang="zh-CN" dirty="0"/>
              <a:t>Most of the chats tend to get drowned out since they are not an event reminder or specific</a:t>
            </a:r>
            <a:endParaRPr kumimoji="1" lang="zh-CN" altLang="en-US" dirty="0"/>
          </a:p>
        </p:txBody>
      </p:sp>
      <p:pic>
        <p:nvPicPr>
          <p:cNvPr id="3074" name="Picture 2" descr="Business Competitor Competitor Icon - Free Transparent PNG Clipart Images  Download">
            <a:extLst>
              <a:ext uri="{FF2B5EF4-FFF2-40B4-BE49-F238E27FC236}">
                <a16:creationId xmlns:a16="http://schemas.microsoft.com/office/drawing/2014/main" id="{4B167F7F-2C50-4544-98BF-F5B03399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0839" y="1874136"/>
            <a:ext cx="3976788" cy="278968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06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8775025-7ECB-4458-BBCE-0F67B8B2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75ABE5-B445-E149-BBB1-5892898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kumimoji="1" lang="en-US" altLang="zh-CN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stakeholders</a:t>
            </a:r>
            <a:endParaRPr kumimoji="1" lang="zh-CN" altLang="en-US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8494D-BF93-DB44-A62C-CAAF7B164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29" y="2666999"/>
            <a:ext cx="7334451" cy="3216276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Any students and staff member at RPI</a:t>
            </a:r>
          </a:p>
          <a:p>
            <a:r>
              <a:rPr kumimoji="1" lang="en-US" altLang="zh-CN" sz="2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No cost to post or access the application</a:t>
            </a:r>
            <a:endParaRPr kumimoji="1" lang="zh-CN" altLang="en-US" sz="2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73" name="Rounded Rectangle 7">
            <a:extLst>
              <a:ext uri="{FF2B5EF4-FFF2-40B4-BE49-F238E27FC236}">
                <a16:creationId xmlns:a16="http://schemas.microsoft.com/office/drawing/2014/main" id="{DC1507B9-61AE-4D79-BA04-EF381B54E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839" y="620720"/>
            <a:ext cx="4001315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usiness Stakeholder Isolated Vector Icon Which Can Easily Modify Or Edit  Stock Vector - Illustration of shareholder, stakeholder: 166277031">
            <a:extLst>
              <a:ext uri="{FF2B5EF4-FFF2-40B4-BE49-F238E27FC236}">
                <a16:creationId xmlns:a16="http://schemas.microsoft.com/office/drawing/2014/main" id="{2F0CB7CB-030C-A94D-B894-0BEE9990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4715" y="1740005"/>
            <a:ext cx="3033562" cy="30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26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9" name="组合 4098">
            <a:extLst>
              <a:ext uri="{FF2B5EF4-FFF2-40B4-BE49-F238E27FC236}">
                <a16:creationId xmlns:a16="http://schemas.microsoft.com/office/drawing/2014/main" id="{14364B82-AB7E-5E40-B2E9-4A889BE09FE3}"/>
              </a:ext>
            </a:extLst>
          </p:cNvPr>
          <p:cNvGrpSpPr/>
          <p:nvPr/>
        </p:nvGrpSpPr>
        <p:grpSpPr>
          <a:xfrm>
            <a:off x="9081236" y="4127994"/>
            <a:ext cx="2528473" cy="2341096"/>
            <a:chOff x="9081236" y="4127994"/>
            <a:chExt cx="2528473" cy="2341096"/>
          </a:xfrm>
        </p:grpSpPr>
        <p:sp>
          <p:nvSpPr>
            <p:cNvPr id="43" name="TextBox 96">
              <a:extLst>
                <a:ext uri="{FF2B5EF4-FFF2-40B4-BE49-F238E27FC236}">
                  <a16:creationId xmlns:a16="http://schemas.microsoft.com/office/drawing/2014/main" id="{234A279A-1DD8-1B40-A6DB-7478AA73CF3B}"/>
                </a:ext>
              </a:extLst>
            </p:cNvPr>
            <p:cNvSpPr txBox="1"/>
            <p:nvPr/>
          </p:nvSpPr>
          <p:spPr>
            <a:xfrm>
              <a:off x="9081236" y="5391872"/>
              <a:ext cx="25284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ato" charset="0"/>
                  <a:ea typeface="Lato" charset="0"/>
                  <a:cs typeface="Lato" charset="0"/>
                </a:rPr>
                <a:t>Competitors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ato" charset="0"/>
                  <a:ea typeface="Lato" charset="0"/>
                  <a:cs typeface="Lato" charset="0"/>
                </a:rPr>
                <a:t>User trust – possible fake and spam information</a:t>
              </a:r>
            </a:p>
          </p:txBody>
        </p:sp>
        <p:sp>
          <p:nvSpPr>
            <p:cNvPr id="42" name="TextBox 95">
              <a:extLst>
                <a:ext uri="{FF2B5EF4-FFF2-40B4-BE49-F238E27FC236}">
                  <a16:creationId xmlns:a16="http://schemas.microsoft.com/office/drawing/2014/main" id="{568645BC-470F-0849-B4C0-A51DC676D44A}"/>
                </a:ext>
              </a:extLst>
            </p:cNvPr>
            <p:cNvSpPr txBox="1"/>
            <p:nvPr/>
          </p:nvSpPr>
          <p:spPr>
            <a:xfrm>
              <a:off x="9839341" y="5022540"/>
              <a:ext cx="1207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D5B0"/>
                  </a:solidFill>
                  <a:latin typeface="Lato" charset="0"/>
                  <a:ea typeface="Lato" charset="0"/>
                  <a:cs typeface="Lato" charset="0"/>
                </a:rPr>
                <a:t>THREATS</a:t>
              </a:r>
            </a:p>
          </p:txBody>
        </p:sp>
        <p:pic>
          <p:nvPicPr>
            <p:cNvPr id="44" name="Picture 105">
              <a:extLst>
                <a:ext uri="{FF2B5EF4-FFF2-40B4-BE49-F238E27FC236}">
                  <a16:creationId xmlns:a16="http://schemas.microsoft.com/office/drawing/2014/main" id="{DF6473A3-5093-2D41-B6CE-D6F9A8180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8690" y="4127994"/>
              <a:ext cx="887510" cy="887510"/>
            </a:xfrm>
            <a:prstGeom prst="rect">
              <a:avLst/>
            </a:prstGeom>
          </p:spPr>
        </p:pic>
      </p:grpSp>
      <p:grpSp>
        <p:nvGrpSpPr>
          <p:cNvPr id="4097" name="组合 4096">
            <a:extLst>
              <a:ext uri="{FF2B5EF4-FFF2-40B4-BE49-F238E27FC236}">
                <a16:creationId xmlns:a16="http://schemas.microsoft.com/office/drawing/2014/main" id="{E75B44B3-CCF3-2841-914F-86525EB5ACD0}"/>
              </a:ext>
            </a:extLst>
          </p:cNvPr>
          <p:cNvGrpSpPr/>
          <p:nvPr/>
        </p:nvGrpSpPr>
        <p:grpSpPr>
          <a:xfrm>
            <a:off x="9000950" y="458446"/>
            <a:ext cx="2742989" cy="2469350"/>
            <a:chOff x="9000950" y="458446"/>
            <a:chExt cx="2742989" cy="2469350"/>
          </a:xfrm>
        </p:grpSpPr>
        <p:sp>
          <p:nvSpPr>
            <p:cNvPr id="40" name="TextBox 93">
              <a:extLst>
                <a:ext uri="{FF2B5EF4-FFF2-40B4-BE49-F238E27FC236}">
                  <a16:creationId xmlns:a16="http://schemas.microsoft.com/office/drawing/2014/main" id="{13B17E73-44DC-EB41-A223-2DE6BDF44F09}"/>
                </a:ext>
              </a:extLst>
            </p:cNvPr>
            <p:cNvSpPr txBox="1"/>
            <p:nvPr/>
          </p:nvSpPr>
          <p:spPr>
            <a:xfrm>
              <a:off x="9521090" y="1440361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62ECD2"/>
                  </a:solidFill>
                  <a:latin typeface="Lato" charset="0"/>
                  <a:ea typeface="Lato" charset="0"/>
                  <a:cs typeface="Lato" charset="0"/>
                </a:rPr>
                <a:t>WEAKNESSES</a:t>
              </a:r>
              <a:endParaRPr lang="en-US" sz="1100" b="1" dirty="0">
                <a:solidFill>
                  <a:srgbClr val="62ECD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1" name="TextBox 94">
              <a:extLst>
                <a:ext uri="{FF2B5EF4-FFF2-40B4-BE49-F238E27FC236}">
                  <a16:creationId xmlns:a16="http://schemas.microsoft.com/office/drawing/2014/main" id="{1BA8FB63-B2E3-344A-905F-01F0F78DAEB1}"/>
                </a:ext>
              </a:extLst>
            </p:cNvPr>
            <p:cNvSpPr txBox="1"/>
            <p:nvPr/>
          </p:nvSpPr>
          <p:spPr>
            <a:xfrm>
              <a:off x="9000950" y="1850578"/>
              <a:ext cx="274298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ato" charset="0"/>
                  <a:ea typeface="Lato" charset="0"/>
                  <a:cs typeface="Lato" charset="0"/>
                </a:rPr>
                <a:t>User base required (Attention)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ato" charset="0"/>
                  <a:ea typeface="Lato" charset="0"/>
                  <a:cs typeface="Lato" charset="0"/>
                </a:rPr>
                <a:t>Up-to-date maintenance required</a:t>
              </a:r>
            </a:p>
          </p:txBody>
        </p:sp>
        <p:pic>
          <p:nvPicPr>
            <p:cNvPr id="45" name="Picture 109">
              <a:extLst>
                <a:ext uri="{FF2B5EF4-FFF2-40B4-BE49-F238E27FC236}">
                  <a16:creationId xmlns:a16="http://schemas.microsoft.com/office/drawing/2014/main" id="{4D1F28C0-3056-9840-8ADD-4DD6A3694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2073" y="458446"/>
              <a:ext cx="926800" cy="926800"/>
            </a:xfrm>
            <a:prstGeom prst="rect">
              <a:avLst/>
            </a:prstGeom>
          </p:spPr>
        </p:pic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F270B1E-DE64-CA44-8F08-E91B1B491D54}"/>
              </a:ext>
            </a:extLst>
          </p:cNvPr>
          <p:cNvGrpSpPr/>
          <p:nvPr/>
        </p:nvGrpSpPr>
        <p:grpSpPr>
          <a:xfrm>
            <a:off x="502977" y="542106"/>
            <a:ext cx="2543886" cy="2390228"/>
            <a:chOff x="502977" y="542106"/>
            <a:chExt cx="2543886" cy="2390228"/>
          </a:xfrm>
        </p:grpSpPr>
        <p:sp>
          <p:nvSpPr>
            <p:cNvPr id="46" name="TextBox 89">
              <a:extLst>
                <a:ext uri="{FF2B5EF4-FFF2-40B4-BE49-F238E27FC236}">
                  <a16:creationId xmlns:a16="http://schemas.microsoft.com/office/drawing/2014/main" id="{582EF383-7778-3D4F-A17E-056B559DA90D}"/>
                </a:ext>
              </a:extLst>
            </p:cNvPr>
            <p:cNvSpPr txBox="1"/>
            <p:nvPr/>
          </p:nvSpPr>
          <p:spPr>
            <a:xfrm>
              <a:off x="1005113" y="1485784"/>
              <a:ext cx="1539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9967C"/>
                  </a:solidFill>
                  <a:latin typeface="Lato" charset="0"/>
                  <a:ea typeface="Lato" charset="0"/>
                  <a:cs typeface="Lato" charset="0"/>
                </a:rPr>
                <a:t>STRENGTHS</a:t>
              </a:r>
              <a:endParaRPr lang="en-US" sz="1100" b="1" dirty="0">
                <a:solidFill>
                  <a:srgbClr val="19967C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7" name="TextBox 90">
              <a:extLst>
                <a:ext uri="{FF2B5EF4-FFF2-40B4-BE49-F238E27FC236}">
                  <a16:creationId xmlns:a16="http://schemas.microsoft.com/office/drawing/2014/main" id="{7BA49F67-FB1A-C946-9B09-48939977D366}"/>
                </a:ext>
              </a:extLst>
            </p:cNvPr>
            <p:cNvSpPr txBox="1"/>
            <p:nvPr/>
          </p:nvSpPr>
          <p:spPr>
            <a:xfrm>
              <a:off x="502977" y="1855116"/>
              <a:ext cx="254388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ato" charset="0"/>
                  <a:ea typeface="Lato" charset="0"/>
                  <a:cs typeface="Lato" charset="0"/>
                </a:rPr>
                <a:t>Unique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ato" charset="0"/>
                  <a:ea typeface="Lato" charset="0"/>
                  <a:cs typeface="Lato" charset="0"/>
                </a:rPr>
                <a:t>Meaningful and helpful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ato" charset="0"/>
                  <a:ea typeface="Lato" charset="0"/>
                  <a:cs typeface="Lato" charset="0"/>
                </a:rPr>
                <a:t>Relatively not difficult implementation</a:t>
              </a:r>
            </a:p>
          </p:txBody>
        </p:sp>
        <p:pic>
          <p:nvPicPr>
            <p:cNvPr id="50" name="Picture 104">
              <a:extLst>
                <a:ext uri="{FF2B5EF4-FFF2-40B4-BE49-F238E27FC236}">
                  <a16:creationId xmlns:a16="http://schemas.microsoft.com/office/drawing/2014/main" id="{5F9CE6F6-660A-FD43-8E80-2823707C6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349" y="542106"/>
              <a:ext cx="926800" cy="926800"/>
            </a:xfrm>
            <a:prstGeom prst="rect">
              <a:avLst/>
            </a:prstGeom>
          </p:spPr>
        </p:pic>
      </p:grpSp>
      <p:grpSp>
        <p:nvGrpSpPr>
          <p:cNvPr id="4096" name="组合 4095">
            <a:extLst>
              <a:ext uri="{FF2B5EF4-FFF2-40B4-BE49-F238E27FC236}">
                <a16:creationId xmlns:a16="http://schemas.microsoft.com/office/drawing/2014/main" id="{24F20F7D-6B42-024A-90F2-EC2ACEAD2F14}"/>
              </a:ext>
            </a:extLst>
          </p:cNvPr>
          <p:cNvGrpSpPr/>
          <p:nvPr/>
        </p:nvGrpSpPr>
        <p:grpSpPr>
          <a:xfrm>
            <a:off x="697025" y="4022046"/>
            <a:ext cx="2155791" cy="2207859"/>
            <a:chOff x="697025" y="4022046"/>
            <a:chExt cx="2155791" cy="2207859"/>
          </a:xfrm>
        </p:grpSpPr>
        <p:sp>
          <p:nvSpPr>
            <p:cNvPr id="48" name="TextBox 91">
              <a:extLst>
                <a:ext uri="{FF2B5EF4-FFF2-40B4-BE49-F238E27FC236}">
                  <a16:creationId xmlns:a16="http://schemas.microsoft.com/office/drawing/2014/main" id="{218D4843-D87C-7F4A-967E-B1F6CF1A1242}"/>
                </a:ext>
              </a:extLst>
            </p:cNvPr>
            <p:cNvSpPr txBox="1"/>
            <p:nvPr/>
          </p:nvSpPr>
          <p:spPr>
            <a:xfrm>
              <a:off x="697025" y="5022540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FC09F"/>
                  </a:solidFill>
                  <a:latin typeface="Lato" charset="0"/>
                  <a:ea typeface="Lato" charset="0"/>
                  <a:cs typeface="Lato" charset="0"/>
                </a:rPr>
                <a:t>OPPORTUNITIES</a:t>
              </a:r>
              <a:endParaRPr lang="en-US" sz="1100" b="1" dirty="0">
                <a:solidFill>
                  <a:srgbClr val="2FC09F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9" name="TextBox 92">
              <a:extLst>
                <a:ext uri="{FF2B5EF4-FFF2-40B4-BE49-F238E27FC236}">
                  <a16:creationId xmlns:a16="http://schemas.microsoft.com/office/drawing/2014/main" id="{172C06D5-9725-704F-842B-201198F4601F}"/>
                </a:ext>
              </a:extLst>
            </p:cNvPr>
            <p:cNvSpPr txBox="1"/>
            <p:nvPr/>
          </p:nvSpPr>
          <p:spPr>
            <a:xfrm>
              <a:off x="697025" y="5398908"/>
              <a:ext cx="21557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ato" charset="0"/>
                  <a:ea typeface="Lato" charset="0"/>
                  <a:cs typeface="Lato" charset="0"/>
                </a:rPr>
                <a:t>Pioneer of self-made student service  application</a:t>
              </a:r>
            </a:p>
          </p:txBody>
        </p:sp>
        <p:pic>
          <p:nvPicPr>
            <p:cNvPr id="51" name="Picture 110">
              <a:extLst>
                <a:ext uri="{FF2B5EF4-FFF2-40B4-BE49-F238E27FC236}">
                  <a16:creationId xmlns:a16="http://schemas.microsoft.com/office/drawing/2014/main" id="{3ADF72AB-DD41-7D45-A033-6DF55B6F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91" y="4022046"/>
              <a:ext cx="993458" cy="993458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9E5A28A-6491-654A-9A1D-9DF615171D5F}"/>
              </a:ext>
            </a:extLst>
          </p:cNvPr>
          <p:cNvGrpSpPr/>
          <p:nvPr/>
        </p:nvGrpSpPr>
        <p:grpSpPr>
          <a:xfrm>
            <a:off x="4655199" y="2146066"/>
            <a:ext cx="2574105" cy="2565867"/>
            <a:chOff x="3286460" y="1287229"/>
            <a:chExt cx="2574105" cy="2565867"/>
          </a:xfrm>
        </p:grpSpPr>
        <p:sp>
          <p:nvSpPr>
            <p:cNvPr id="36" name="TextBox 85">
              <a:extLst>
                <a:ext uri="{FF2B5EF4-FFF2-40B4-BE49-F238E27FC236}">
                  <a16:creationId xmlns:a16="http://schemas.microsoft.com/office/drawing/2014/main" id="{D737DD1C-5BE4-4549-A34A-1EA8BDD95C7C}"/>
                </a:ext>
              </a:extLst>
            </p:cNvPr>
            <p:cNvSpPr txBox="1"/>
            <p:nvPr/>
          </p:nvSpPr>
          <p:spPr>
            <a:xfrm>
              <a:off x="3793505" y="1781423"/>
              <a:ext cx="795599" cy="7903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rgbClr val="19967C"/>
                  </a:solidFill>
                  <a:latin typeface="Lato" charset="0"/>
                  <a:ea typeface="Lato" charset="0"/>
                  <a:cs typeface="Lato" charset="0"/>
                </a:rPr>
                <a:t>S</a:t>
              </a:r>
            </a:p>
          </p:txBody>
        </p:sp>
        <p:sp>
          <p:nvSpPr>
            <p:cNvPr id="37" name="TextBox 86">
              <a:extLst>
                <a:ext uri="{FF2B5EF4-FFF2-40B4-BE49-F238E27FC236}">
                  <a16:creationId xmlns:a16="http://schemas.microsoft.com/office/drawing/2014/main" id="{17112936-AA2C-384C-9F57-D8C183143C96}"/>
                </a:ext>
              </a:extLst>
            </p:cNvPr>
            <p:cNvSpPr txBox="1"/>
            <p:nvPr/>
          </p:nvSpPr>
          <p:spPr>
            <a:xfrm>
              <a:off x="4589104" y="1779714"/>
              <a:ext cx="803672" cy="79203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rgbClr val="62ECD2"/>
                  </a:solidFill>
                  <a:latin typeface="Lato" charset="0"/>
                  <a:ea typeface="Lato" charset="0"/>
                  <a:cs typeface="Lato" charset="0"/>
                </a:rPr>
                <a:t>W</a:t>
              </a:r>
            </a:p>
          </p:txBody>
        </p:sp>
        <p:sp>
          <p:nvSpPr>
            <p:cNvPr id="38" name="TextBox 87">
              <a:extLst>
                <a:ext uri="{FF2B5EF4-FFF2-40B4-BE49-F238E27FC236}">
                  <a16:creationId xmlns:a16="http://schemas.microsoft.com/office/drawing/2014/main" id="{E10C6F4C-13EB-6748-A180-F789D2B32FF2}"/>
                </a:ext>
              </a:extLst>
            </p:cNvPr>
            <p:cNvSpPr txBox="1"/>
            <p:nvPr/>
          </p:nvSpPr>
          <p:spPr>
            <a:xfrm>
              <a:off x="3767884" y="2571749"/>
              <a:ext cx="802667" cy="79377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rgbClr val="2FC09F"/>
                  </a:solidFill>
                  <a:latin typeface="Lato" charset="0"/>
                  <a:ea typeface="Lato" charset="0"/>
                  <a:cs typeface="Lato" charset="0"/>
                </a:rPr>
                <a:t>O</a:t>
              </a:r>
            </a:p>
          </p:txBody>
        </p:sp>
        <p:sp>
          <p:nvSpPr>
            <p:cNvPr id="39" name="TextBox 88">
              <a:extLst>
                <a:ext uri="{FF2B5EF4-FFF2-40B4-BE49-F238E27FC236}">
                  <a16:creationId xmlns:a16="http://schemas.microsoft.com/office/drawing/2014/main" id="{F429669E-4437-A444-9B50-4990A66CE9F6}"/>
                </a:ext>
              </a:extLst>
            </p:cNvPr>
            <p:cNvSpPr txBox="1"/>
            <p:nvPr/>
          </p:nvSpPr>
          <p:spPr>
            <a:xfrm>
              <a:off x="4563486" y="2571749"/>
              <a:ext cx="802665" cy="8074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rgbClr val="2DD5B0"/>
                  </a:solidFill>
                  <a:latin typeface="Lato" charset="0"/>
                  <a:ea typeface="Lato" charset="0"/>
                  <a:cs typeface="Lato" charset="0"/>
                </a:rPr>
                <a:t>T</a:t>
              </a:r>
            </a:p>
          </p:txBody>
        </p:sp>
        <p:grpSp>
          <p:nvGrpSpPr>
            <p:cNvPr id="52" name="Group 19">
              <a:extLst>
                <a:ext uri="{FF2B5EF4-FFF2-40B4-BE49-F238E27FC236}">
                  <a16:creationId xmlns:a16="http://schemas.microsoft.com/office/drawing/2014/main" id="{4893A31E-E8C7-024E-BAB3-67C2BE581BCA}"/>
                </a:ext>
              </a:extLst>
            </p:cNvPr>
            <p:cNvGrpSpPr/>
            <p:nvPr/>
          </p:nvGrpSpPr>
          <p:grpSpPr>
            <a:xfrm>
              <a:off x="3299903" y="1299808"/>
              <a:ext cx="2543886" cy="2543885"/>
              <a:chOff x="3299903" y="1299808"/>
              <a:chExt cx="2543886" cy="2543885"/>
            </a:xfrm>
          </p:grpSpPr>
          <p:sp>
            <p:nvSpPr>
              <p:cNvPr id="53" name="Arc 13">
                <a:extLst>
                  <a:ext uri="{FF2B5EF4-FFF2-40B4-BE49-F238E27FC236}">
                    <a16:creationId xmlns:a16="http://schemas.microsoft.com/office/drawing/2014/main" id="{646DBC50-2968-CB46-823A-027764CE26D1}"/>
                  </a:ext>
                </a:extLst>
              </p:cNvPr>
              <p:cNvSpPr/>
              <p:nvPr/>
            </p:nvSpPr>
            <p:spPr>
              <a:xfrm>
                <a:off x="3299904" y="1299808"/>
                <a:ext cx="2543885" cy="2543884"/>
              </a:xfrm>
              <a:prstGeom prst="arc">
                <a:avLst/>
              </a:prstGeom>
              <a:ln w="368300" cap="rnd">
                <a:solidFill>
                  <a:srgbClr val="62ECD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Arc 97">
                <a:extLst>
                  <a:ext uri="{FF2B5EF4-FFF2-40B4-BE49-F238E27FC236}">
                    <a16:creationId xmlns:a16="http://schemas.microsoft.com/office/drawing/2014/main" id="{887C8DE2-6869-A447-9768-DC20308759B2}"/>
                  </a:ext>
                </a:extLst>
              </p:cNvPr>
              <p:cNvSpPr/>
              <p:nvPr/>
            </p:nvSpPr>
            <p:spPr>
              <a:xfrm rot="5400000">
                <a:off x="3299904" y="1299808"/>
                <a:ext cx="2543884" cy="2543885"/>
              </a:xfrm>
              <a:prstGeom prst="arc">
                <a:avLst/>
              </a:prstGeom>
              <a:ln w="368300" cap="rnd">
                <a:solidFill>
                  <a:srgbClr val="2DD5B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98">
                <a:extLst>
                  <a:ext uri="{FF2B5EF4-FFF2-40B4-BE49-F238E27FC236}">
                    <a16:creationId xmlns:a16="http://schemas.microsoft.com/office/drawing/2014/main" id="{814C99EC-B4A4-E44B-9AC8-67EADA887ECE}"/>
                  </a:ext>
                </a:extLst>
              </p:cNvPr>
              <p:cNvSpPr/>
              <p:nvPr/>
            </p:nvSpPr>
            <p:spPr>
              <a:xfrm rot="10800000">
                <a:off x="3299904" y="1299808"/>
                <a:ext cx="2543885" cy="2543884"/>
              </a:xfrm>
              <a:prstGeom prst="arc">
                <a:avLst/>
              </a:prstGeom>
              <a:ln w="368300" cap="rnd">
                <a:solidFill>
                  <a:srgbClr val="2FC09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99">
                <a:extLst>
                  <a:ext uri="{FF2B5EF4-FFF2-40B4-BE49-F238E27FC236}">
                    <a16:creationId xmlns:a16="http://schemas.microsoft.com/office/drawing/2014/main" id="{66C9BD37-778C-4745-BC8D-0780748E6222}"/>
                  </a:ext>
                </a:extLst>
              </p:cNvPr>
              <p:cNvSpPr/>
              <p:nvPr/>
            </p:nvSpPr>
            <p:spPr>
              <a:xfrm rot="16200000">
                <a:off x="3299904" y="1299808"/>
                <a:ext cx="2543884" cy="2543885"/>
              </a:xfrm>
              <a:prstGeom prst="arc">
                <a:avLst/>
              </a:prstGeom>
              <a:ln w="368300" cap="rnd">
                <a:solidFill>
                  <a:srgbClr val="19967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27">
                <a:extLst>
                  <a:ext uri="{FF2B5EF4-FFF2-40B4-BE49-F238E27FC236}">
                    <a16:creationId xmlns:a16="http://schemas.microsoft.com/office/drawing/2014/main" id="{BD631191-9473-B346-82F3-B642D91132B5}"/>
                  </a:ext>
                </a:extLst>
              </p:cNvPr>
              <p:cNvSpPr/>
              <p:nvPr/>
            </p:nvSpPr>
            <p:spPr>
              <a:xfrm>
                <a:off x="3299904" y="1299808"/>
                <a:ext cx="2543885" cy="2543884"/>
              </a:xfrm>
              <a:prstGeom prst="arc">
                <a:avLst>
                  <a:gd name="adj1" fmla="val 16200000"/>
                  <a:gd name="adj2" fmla="val 17493777"/>
                </a:avLst>
              </a:prstGeom>
              <a:ln w="368300" cap="rnd">
                <a:solidFill>
                  <a:srgbClr val="62ECD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Triangle 16">
              <a:extLst>
                <a:ext uri="{FF2B5EF4-FFF2-40B4-BE49-F238E27FC236}">
                  <a16:creationId xmlns:a16="http://schemas.microsoft.com/office/drawing/2014/main" id="{C5F1DE33-089E-E240-9F07-C36EEA49E658}"/>
                </a:ext>
              </a:extLst>
            </p:cNvPr>
            <p:cNvSpPr/>
            <p:nvPr/>
          </p:nvSpPr>
          <p:spPr>
            <a:xfrm rot="2700000">
              <a:off x="5496611" y="1311956"/>
              <a:ext cx="358537" cy="309084"/>
            </a:xfrm>
            <a:prstGeom prst="triangle">
              <a:avLst/>
            </a:prstGeom>
            <a:solidFill>
              <a:srgbClr val="62E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45">
              <a:extLst>
                <a:ext uri="{FF2B5EF4-FFF2-40B4-BE49-F238E27FC236}">
                  <a16:creationId xmlns:a16="http://schemas.microsoft.com/office/drawing/2014/main" id="{83E8BF71-37E7-E34F-980F-F76358497226}"/>
                </a:ext>
              </a:extLst>
            </p:cNvPr>
            <p:cNvSpPr/>
            <p:nvPr/>
          </p:nvSpPr>
          <p:spPr>
            <a:xfrm rot="8100000">
              <a:off x="5502028" y="3519285"/>
              <a:ext cx="358537" cy="309084"/>
            </a:xfrm>
            <a:prstGeom prst="triangle">
              <a:avLst/>
            </a:prstGeom>
            <a:solidFill>
              <a:srgbClr val="2DD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48">
              <a:extLst>
                <a:ext uri="{FF2B5EF4-FFF2-40B4-BE49-F238E27FC236}">
                  <a16:creationId xmlns:a16="http://schemas.microsoft.com/office/drawing/2014/main" id="{78957AA5-B230-0146-BDBE-DD29E3F45553}"/>
                </a:ext>
              </a:extLst>
            </p:cNvPr>
            <p:cNvSpPr/>
            <p:nvPr/>
          </p:nvSpPr>
          <p:spPr>
            <a:xfrm rot="18900000">
              <a:off x="3286460" y="1311955"/>
              <a:ext cx="358537" cy="309084"/>
            </a:xfrm>
            <a:prstGeom prst="triangle">
              <a:avLst/>
            </a:prstGeom>
            <a:solidFill>
              <a:srgbClr val="1896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49">
              <a:extLst>
                <a:ext uri="{FF2B5EF4-FFF2-40B4-BE49-F238E27FC236}">
                  <a16:creationId xmlns:a16="http://schemas.microsoft.com/office/drawing/2014/main" id="{EECC33EB-E0E5-BE45-BBCE-8D956D430F9A}"/>
                </a:ext>
              </a:extLst>
            </p:cNvPr>
            <p:cNvSpPr/>
            <p:nvPr/>
          </p:nvSpPr>
          <p:spPr>
            <a:xfrm rot="13500000">
              <a:off x="3285529" y="3519286"/>
              <a:ext cx="358537" cy="309084"/>
            </a:xfrm>
            <a:prstGeom prst="triangle">
              <a:avLst/>
            </a:prstGeom>
            <a:solidFill>
              <a:srgbClr val="2FC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060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DE65C894-F830-4E12-9167-F721837A9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3582" b="21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B12C6C-F6D9-F045-B042-59696170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185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B8AF1-C0FD-7441-AB0E-4D2A5D41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graphicFrame>
        <p:nvGraphicFramePr>
          <p:cNvPr id="1028" name="内容占位符 2">
            <a:extLst>
              <a:ext uri="{FF2B5EF4-FFF2-40B4-BE49-F238E27FC236}">
                <a16:creationId xmlns:a16="http://schemas.microsoft.com/office/drawing/2014/main" id="{17BBB367-1DE0-431E-BF54-3F0F32BA10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1,817 Lost Found Illustrations &amp; Clip Art - iStock">
            <a:extLst>
              <a:ext uri="{FF2B5EF4-FFF2-40B4-BE49-F238E27FC236}">
                <a16:creationId xmlns:a16="http://schemas.microsoft.com/office/drawing/2014/main" id="{DE2DBAD7-0476-3A45-AEB9-2D3C3B27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937" y="1066800"/>
            <a:ext cx="2552700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99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2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B00CC-53D6-C549-B387-61AF5B18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Wireframe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电脑屏幕的照片&#10;&#10;描述已自动生成">
            <a:extLst>
              <a:ext uri="{FF2B5EF4-FFF2-40B4-BE49-F238E27FC236}">
                <a16:creationId xmlns:a16="http://schemas.microsoft.com/office/drawing/2014/main" id="{A2DC1551-B384-4B40-BDD9-6A6FDC1D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751650"/>
            <a:ext cx="5213604" cy="2932650"/>
          </a:xfrm>
          <a:prstGeom prst="rect">
            <a:avLst/>
          </a:prstGeom>
        </p:spPr>
      </p:pic>
      <p:pic>
        <p:nvPicPr>
          <p:cNvPr id="5" name="内容占位符 4" descr="图片包含 文本&#10;&#10;描述已自动生成">
            <a:extLst>
              <a:ext uri="{FF2B5EF4-FFF2-40B4-BE49-F238E27FC236}">
                <a16:creationId xmlns:a16="http://schemas.microsoft.com/office/drawing/2014/main" id="{2815EE39-8E47-9748-9A23-8EB6C5144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8317" y="748312"/>
            <a:ext cx="5213603" cy="2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3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脑屏幕的照片&#10;&#10;描述已自动生成">
            <a:extLst>
              <a:ext uri="{FF2B5EF4-FFF2-40B4-BE49-F238E27FC236}">
                <a16:creationId xmlns:a16="http://schemas.microsoft.com/office/drawing/2014/main" id="{BD32FDA1-2844-F74A-973F-455BF029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7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A8E544C3-4F91-C542-B4D9-DC13FCF8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1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291C7-EF80-774F-9CEA-040E2A52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Site Map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B368AF-E2E7-F743-8725-8CDE914A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5" y="1364790"/>
            <a:ext cx="6915663" cy="413210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7289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4C47B-4A1E-5643-B523-05062A0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Features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9F22F8-7DF0-7641-AFE4-9F6834FFF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900" dirty="0"/>
              <a:t>Users are going to login and out with their school identifications - RCSID</a:t>
            </a:r>
          </a:p>
          <a:p>
            <a:pPr>
              <a:lnSpc>
                <a:spcPct val="90000"/>
              </a:lnSpc>
            </a:pPr>
            <a:r>
              <a:rPr kumimoji="1" lang="en-US" altLang="zh-CN" sz="1900" dirty="0"/>
              <a:t>Message board – list of all posts – items found or lost</a:t>
            </a:r>
          </a:p>
          <a:p>
            <a:pPr>
              <a:lnSpc>
                <a:spcPct val="90000"/>
              </a:lnSpc>
            </a:pPr>
            <a:r>
              <a:rPr kumimoji="1" lang="en-US" altLang="zh-CN" sz="1900" dirty="0"/>
              <a:t>Claim button – to claim that the item posted is the one you are looking for</a:t>
            </a:r>
          </a:p>
          <a:p>
            <a:pPr>
              <a:lnSpc>
                <a:spcPct val="90000"/>
              </a:lnSpc>
            </a:pPr>
            <a:r>
              <a:rPr kumimoji="1" lang="en-US" altLang="zh-CN" sz="1900" dirty="0"/>
              <a:t>Found button – To let the owner know that you might have founded the item</a:t>
            </a:r>
          </a:p>
          <a:p>
            <a:pPr>
              <a:lnSpc>
                <a:spcPct val="90000"/>
              </a:lnSpc>
            </a:pPr>
            <a:r>
              <a:rPr kumimoji="1" lang="en-US" altLang="zh-CN" sz="1900" dirty="0"/>
              <a:t>Email contact – the owner and the founder can contact each other by RPI email </a:t>
            </a:r>
          </a:p>
          <a:p>
            <a:pPr>
              <a:lnSpc>
                <a:spcPct val="90000"/>
              </a:lnSpc>
            </a:pPr>
            <a:endParaRPr kumimoji="1" lang="zh-CN" altLang="en-US" sz="1900" dirty="0"/>
          </a:p>
        </p:txBody>
      </p:sp>
      <p:pic>
        <p:nvPicPr>
          <p:cNvPr id="2050" name="Picture 2" descr="Light Ball Icon Vector Sign And Symbol Isolated On White Background, Light  Ball Logo Concept Stock Vector - Illustration of light, round: 133829001">
            <a:extLst>
              <a:ext uri="{FF2B5EF4-FFF2-40B4-BE49-F238E27FC236}">
                <a16:creationId xmlns:a16="http://schemas.microsoft.com/office/drawing/2014/main" id="{BE145957-8A52-4B45-88FE-328E2C82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61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CA769-B76E-2241-8B2F-B2CD7233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Functional requirements</a:t>
            </a:r>
            <a:endParaRPr kumimoji="1" lang="zh-CN" altLang="en-US"/>
          </a:p>
        </p:txBody>
      </p:sp>
      <p:pic>
        <p:nvPicPr>
          <p:cNvPr id="8194" name="Picture 2" descr="Function Icons - Download Free Vector Icons | Noun Project">
            <a:extLst>
              <a:ext uri="{FF2B5EF4-FFF2-40B4-BE49-F238E27FC236}">
                <a16:creationId xmlns:a16="http://schemas.microsoft.com/office/drawing/2014/main" id="{7EB1F2EE-B9F8-7C43-AE88-D7E9C6B8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740" y="1621292"/>
            <a:ext cx="3416888" cy="341688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147F1FB-FDA7-E745-9822-1AA1B895C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030931"/>
            <a:ext cx="6271591" cy="4031939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700" dirty="0"/>
              <a:t>If a user found their lost item posted on the message board, the user gets to click a 'Claim' button to be directed to the student's email who posted an item on the board. </a:t>
            </a:r>
          </a:p>
          <a:p>
            <a:pPr>
              <a:lnSpc>
                <a:spcPct val="90000"/>
              </a:lnSpc>
            </a:pPr>
            <a:r>
              <a:rPr kumimoji="1" lang="en-US" altLang="zh-CN" sz="1700" dirty="0"/>
              <a:t>If a user found an item and would like to post it on the board to find the owner of the item, the user should be able to upload a picture of an item and add a comment or description.</a:t>
            </a:r>
          </a:p>
          <a:p>
            <a:pPr>
              <a:lnSpc>
                <a:spcPct val="90000"/>
              </a:lnSpc>
            </a:pPr>
            <a:r>
              <a:rPr kumimoji="1" lang="en-US" altLang="zh-CN" sz="1700" dirty="0"/>
              <a:t>If a user would like to report a lost item on the board, the user should be able to upload a picture of an item and add a comment or description.</a:t>
            </a:r>
          </a:p>
          <a:p>
            <a:pPr>
              <a:lnSpc>
                <a:spcPct val="90000"/>
              </a:lnSpc>
            </a:pPr>
            <a:r>
              <a:rPr kumimoji="1" lang="en-US" altLang="zh-CN" sz="1700" dirty="0"/>
              <a:t>If a user found an item and saw the lost item report on the board, the user should click on a "found" button to be directed to the student's email who reported a lost item on the board.</a:t>
            </a:r>
          </a:p>
          <a:p>
            <a:pPr marL="0" indent="0">
              <a:lnSpc>
                <a:spcPct val="90000"/>
              </a:lnSpc>
              <a:buNone/>
            </a:pPr>
            <a:br>
              <a:rPr kumimoji="1" lang="en-US" altLang="zh-CN" sz="1700" dirty="0"/>
            </a:br>
            <a:br>
              <a:rPr kumimoji="1" lang="en-US" altLang="zh-CN" sz="1300" dirty="0"/>
            </a:br>
            <a:endParaRPr kumimoji="1" lang="zh-CN" altLang="en-US" sz="1300" dirty="0"/>
          </a:p>
        </p:txBody>
      </p:sp>
    </p:spTree>
    <p:extLst>
      <p:ext uri="{BB962C8B-B14F-4D97-AF65-F5344CB8AC3E}">
        <p14:creationId xmlns:p14="http://schemas.microsoft.com/office/powerpoint/2010/main" val="9984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8775025-7ECB-4458-BBCE-0F67B8B2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DC9898-B082-2B41-AEDE-15615ED7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57" y="609600"/>
            <a:ext cx="6966619" cy="1905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NON-Functional Requirements</a:t>
            </a:r>
            <a:endParaRPr kumimoji="1" lang="zh-CN" altLang="en-US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020E9-B84A-3849-AE01-E1C8D1385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117558"/>
            <a:ext cx="6393712" cy="450462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600" b="1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Security</a:t>
            </a:r>
          </a:p>
          <a:p>
            <a:pPr lvl="1">
              <a:lnSpc>
                <a:spcPct val="90000"/>
              </a:lnSpc>
            </a:pPr>
            <a:r>
              <a:rPr kumimoji="1" lang="en-US" altLang="zh-CN" sz="16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RCSid</a:t>
            </a:r>
            <a:r>
              <a:rPr kumimoji="1" lang="en-US" altLang="zh-CN" sz="16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as identification proof</a:t>
            </a:r>
          </a:p>
          <a:p>
            <a:pPr lvl="1">
              <a:lnSpc>
                <a:spcPct val="90000"/>
              </a:lnSpc>
            </a:pPr>
            <a:r>
              <a:rPr kumimoji="1" lang="en-US" altLang="zh-CN" sz="16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Banners and alert before submitting any post to educate users how to safely meet up in a common area to retrieve their lost item.</a:t>
            </a:r>
          </a:p>
          <a:p>
            <a:pPr lvl="1">
              <a:lnSpc>
                <a:spcPct val="90000"/>
              </a:lnSpc>
            </a:pPr>
            <a:r>
              <a:rPr kumimoji="1" lang="en-US" altLang="zh-CN" sz="16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user's privacy will be protected as the system will re-route the users to the other's email when matched in cases of claim/found</a:t>
            </a:r>
          </a:p>
          <a:p>
            <a:pPr>
              <a:lnSpc>
                <a:spcPct val="90000"/>
              </a:lnSpc>
            </a:pPr>
            <a:r>
              <a:rPr kumimoji="1" lang="en-US" altLang="zh-CN" sz="1600" b="1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Reliability </a:t>
            </a:r>
            <a:r>
              <a:rPr kumimoji="1" lang="en-US" altLang="zh-CN" sz="16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- </a:t>
            </a:r>
            <a:r>
              <a:rPr lang="en-US" altLang="zh-CN" sz="16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/>
              </a:rPr>
              <a:t>will be achieved as we take feedback upon user experience and reflect on them to improve the system.</a:t>
            </a:r>
            <a:endParaRPr kumimoji="1" lang="en-US" altLang="zh-CN" sz="16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>
              <a:lnSpc>
                <a:spcPct val="90000"/>
              </a:lnSpc>
            </a:pPr>
            <a:r>
              <a:rPr kumimoji="1" lang="en-US" altLang="zh-CN" sz="1600" b="1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Performance</a:t>
            </a:r>
            <a:r>
              <a:rPr kumimoji="1" lang="en-US" altLang="zh-CN" sz="16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- Lost Puck should be well built on a server to be accessible from every user's laptop regardless of their location</a:t>
            </a:r>
          </a:p>
          <a:p>
            <a:pPr>
              <a:lnSpc>
                <a:spcPct val="90000"/>
              </a:lnSpc>
            </a:pPr>
            <a:r>
              <a:rPr kumimoji="1" lang="en-US" altLang="zh-CN" sz="1600" b="1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Scalability &amp; Maintainability </a:t>
            </a:r>
            <a:r>
              <a:rPr kumimoji="1" lang="en-US" altLang="zh-CN" sz="16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– The ability to be increased in size and stably maintained in the future</a:t>
            </a:r>
          </a:p>
          <a:p>
            <a:pPr>
              <a:lnSpc>
                <a:spcPct val="90000"/>
              </a:lnSpc>
            </a:pPr>
            <a:r>
              <a:rPr kumimoji="1" lang="en-US" altLang="zh-CN" sz="1600" b="1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Usability</a:t>
            </a:r>
            <a:r>
              <a:rPr kumimoji="1" lang="en-US" altLang="zh-CN" sz="16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- RCSID authentication to ensure that people outside of the RPI community shouldn't be involved in the Lost-Found activity</a:t>
            </a:r>
            <a:endParaRPr kumimoji="1" lang="zh-CN" altLang="en-US" sz="16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73" name="Rounded Rectangle 7">
            <a:extLst>
              <a:ext uri="{FF2B5EF4-FFF2-40B4-BE49-F238E27FC236}">
                <a16:creationId xmlns:a16="http://schemas.microsoft.com/office/drawing/2014/main" id="{DC1507B9-61AE-4D79-BA04-EF381B54E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839" y="620720"/>
            <a:ext cx="4001315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Non-Functional Requirement Icons - Download Free Vector Icons | Noun Project">
            <a:extLst>
              <a:ext uri="{FF2B5EF4-FFF2-40B4-BE49-F238E27FC236}">
                <a16:creationId xmlns:a16="http://schemas.microsoft.com/office/drawing/2014/main" id="{757E5F67-95F8-F342-A147-7F78BB9FA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4715" y="1740005"/>
            <a:ext cx="3033562" cy="30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32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网状</Template>
  <TotalTime>1577</TotalTime>
  <Words>612</Words>
  <Application>Microsoft Macintosh PowerPoint</Application>
  <PresentationFormat>宽屏</PresentationFormat>
  <Paragraphs>62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Arial</vt:lpstr>
      <vt:lpstr>Cavolini</vt:lpstr>
      <vt:lpstr>Century Gothic</vt:lpstr>
      <vt:lpstr>Lato</vt:lpstr>
      <vt:lpstr>网状</vt:lpstr>
      <vt:lpstr>The Lost Puck</vt:lpstr>
      <vt:lpstr>introduction</vt:lpstr>
      <vt:lpstr>Wireframe</vt:lpstr>
      <vt:lpstr>PowerPoint 演示文稿</vt:lpstr>
      <vt:lpstr>PowerPoint 演示文稿</vt:lpstr>
      <vt:lpstr>Site Map</vt:lpstr>
      <vt:lpstr>Features</vt:lpstr>
      <vt:lpstr>Functional requirements</vt:lpstr>
      <vt:lpstr>NON-Functional Requirements</vt:lpstr>
      <vt:lpstr>Interesting techonologies</vt:lpstr>
      <vt:lpstr>competitors</vt:lpstr>
      <vt:lpstr>stakeholders</vt:lpstr>
      <vt:lpstr>PowerPoint 演示文稿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Lost Puck</dc:title>
  <dc:creator>Rex Yu</dc:creator>
  <cp:lastModifiedBy>Rex Yu</cp:lastModifiedBy>
  <cp:revision>3</cp:revision>
  <dcterms:created xsi:type="dcterms:W3CDTF">2021-09-16T04:45:36Z</dcterms:created>
  <dcterms:modified xsi:type="dcterms:W3CDTF">2021-09-17T07:02:51Z</dcterms:modified>
</cp:coreProperties>
</file>